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3" r:id="rId2"/>
    <p:sldId id="275" r:id="rId3"/>
    <p:sldId id="269" r:id="rId4"/>
    <p:sldId id="257" r:id="rId5"/>
    <p:sldId id="258" r:id="rId6"/>
    <p:sldId id="259" r:id="rId7"/>
    <p:sldId id="260" r:id="rId8"/>
    <p:sldId id="261" r:id="rId9"/>
    <p:sldId id="262" r:id="rId10"/>
    <p:sldId id="264" r:id="rId11"/>
    <p:sldId id="265" r:id="rId12"/>
    <p:sldId id="266" r:id="rId13"/>
    <p:sldId id="271" r:id="rId14"/>
    <p:sldId id="272" r:id="rId15"/>
    <p:sldId id="276"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051B"/>
    <a:srgbClr val="FF9900"/>
    <a:srgbClr val="CC6600"/>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1522" y="5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82BE7A-E24B-4477-85C6-9D73FE51996F}" type="datetimeFigureOut">
              <a:rPr lang="ru-RU" smtClean="0"/>
              <a:pPr/>
              <a:t>10.04.2021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96D930-4832-4F7D-83C2-06308C1927D9}" type="slidenum">
              <a:rPr lang="ru-RU" smtClean="0"/>
              <a:pPr/>
              <a:t>‹#›</a:t>
            </a:fld>
            <a:endParaRPr lang="ru-RU"/>
          </a:p>
        </p:txBody>
      </p:sp>
    </p:spTree>
    <p:extLst>
      <p:ext uri="{BB962C8B-B14F-4D97-AF65-F5344CB8AC3E}">
        <p14:creationId xmlns:p14="http://schemas.microsoft.com/office/powerpoint/2010/main" val="1547358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896D930-4832-4F7D-83C2-06308C1927D9}" type="slidenum">
              <a:rPr lang="ru-RU" smtClean="0"/>
              <a:pPr/>
              <a:t>4</a:t>
            </a:fld>
            <a:endParaRPr lang="ru-RU"/>
          </a:p>
        </p:txBody>
      </p:sp>
    </p:spTree>
    <p:extLst>
      <p:ext uri="{BB962C8B-B14F-4D97-AF65-F5344CB8AC3E}">
        <p14:creationId xmlns:p14="http://schemas.microsoft.com/office/powerpoint/2010/main" val="1446412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BF84C0E-B0A1-451A-96D9-5D047F8F4B48}" type="datetimeFigureOut">
              <a:rPr lang="ru-RU" smtClean="0"/>
              <a:pPr/>
              <a:t>10.04.2021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2DB12AE-C425-4B8B-92A1-8CA125BA1D2E}" type="slidenum">
              <a:rPr lang="ru-RU" smtClean="0"/>
              <a:pPr/>
              <a:t>‹#›</a:t>
            </a:fld>
            <a:endParaRPr lang="ru-RU"/>
          </a:p>
        </p:txBody>
      </p:sp>
    </p:spTree>
    <p:extLst>
      <p:ext uri="{BB962C8B-B14F-4D97-AF65-F5344CB8AC3E}">
        <p14:creationId xmlns:p14="http://schemas.microsoft.com/office/powerpoint/2010/main" val="4054672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BF84C0E-B0A1-451A-96D9-5D047F8F4B48}" type="datetimeFigureOut">
              <a:rPr lang="ru-RU" smtClean="0"/>
              <a:pPr/>
              <a:t>10.04.2021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2DB12AE-C425-4B8B-92A1-8CA125BA1D2E}" type="slidenum">
              <a:rPr lang="ru-RU" smtClean="0"/>
              <a:pPr/>
              <a:t>‹#›</a:t>
            </a:fld>
            <a:endParaRPr lang="ru-RU"/>
          </a:p>
        </p:txBody>
      </p:sp>
    </p:spTree>
    <p:extLst>
      <p:ext uri="{BB962C8B-B14F-4D97-AF65-F5344CB8AC3E}">
        <p14:creationId xmlns:p14="http://schemas.microsoft.com/office/powerpoint/2010/main" val="1386681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BF84C0E-B0A1-451A-96D9-5D047F8F4B48}" type="datetimeFigureOut">
              <a:rPr lang="ru-RU" smtClean="0"/>
              <a:pPr/>
              <a:t>10.04.2021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2DB12AE-C425-4B8B-92A1-8CA125BA1D2E}" type="slidenum">
              <a:rPr lang="ru-RU" smtClean="0"/>
              <a:pPr/>
              <a:t>‹#›</a:t>
            </a:fld>
            <a:endParaRPr lang="ru-RU"/>
          </a:p>
        </p:txBody>
      </p:sp>
    </p:spTree>
    <p:extLst>
      <p:ext uri="{BB962C8B-B14F-4D97-AF65-F5344CB8AC3E}">
        <p14:creationId xmlns:p14="http://schemas.microsoft.com/office/powerpoint/2010/main" val="1900897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BF84C0E-B0A1-451A-96D9-5D047F8F4B48}" type="datetimeFigureOut">
              <a:rPr lang="ru-RU" smtClean="0"/>
              <a:pPr/>
              <a:t>10.04.2021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2DB12AE-C425-4B8B-92A1-8CA125BA1D2E}" type="slidenum">
              <a:rPr lang="ru-RU" smtClean="0"/>
              <a:pPr/>
              <a:t>‹#›</a:t>
            </a:fld>
            <a:endParaRPr lang="ru-RU"/>
          </a:p>
        </p:txBody>
      </p:sp>
    </p:spTree>
    <p:extLst>
      <p:ext uri="{BB962C8B-B14F-4D97-AF65-F5344CB8AC3E}">
        <p14:creationId xmlns:p14="http://schemas.microsoft.com/office/powerpoint/2010/main" val="3709403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BF84C0E-B0A1-451A-96D9-5D047F8F4B48}" type="datetimeFigureOut">
              <a:rPr lang="ru-RU" smtClean="0"/>
              <a:pPr/>
              <a:t>10.04.2021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2DB12AE-C425-4B8B-92A1-8CA125BA1D2E}" type="slidenum">
              <a:rPr lang="ru-RU" smtClean="0"/>
              <a:pPr/>
              <a:t>‹#›</a:t>
            </a:fld>
            <a:endParaRPr lang="ru-RU"/>
          </a:p>
        </p:txBody>
      </p:sp>
    </p:spTree>
    <p:extLst>
      <p:ext uri="{BB962C8B-B14F-4D97-AF65-F5344CB8AC3E}">
        <p14:creationId xmlns:p14="http://schemas.microsoft.com/office/powerpoint/2010/main" val="1562713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BF84C0E-B0A1-451A-96D9-5D047F8F4B48}" type="datetimeFigureOut">
              <a:rPr lang="ru-RU" smtClean="0"/>
              <a:pPr/>
              <a:t>10.04.2021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2DB12AE-C425-4B8B-92A1-8CA125BA1D2E}" type="slidenum">
              <a:rPr lang="ru-RU" smtClean="0"/>
              <a:pPr/>
              <a:t>‹#›</a:t>
            </a:fld>
            <a:endParaRPr lang="ru-RU"/>
          </a:p>
        </p:txBody>
      </p:sp>
    </p:spTree>
    <p:extLst>
      <p:ext uri="{BB962C8B-B14F-4D97-AF65-F5344CB8AC3E}">
        <p14:creationId xmlns:p14="http://schemas.microsoft.com/office/powerpoint/2010/main" val="4108977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BF84C0E-B0A1-451A-96D9-5D047F8F4B48}" type="datetimeFigureOut">
              <a:rPr lang="ru-RU" smtClean="0"/>
              <a:pPr/>
              <a:t>10.04.2021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2DB12AE-C425-4B8B-92A1-8CA125BA1D2E}" type="slidenum">
              <a:rPr lang="ru-RU" smtClean="0"/>
              <a:pPr/>
              <a:t>‹#›</a:t>
            </a:fld>
            <a:endParaRPr lang="ru-RU"/>
          </a:p>
        </p:txBody>
      </p:sp>
    </p:spTree>
    <p:extLst>
      <p:ext uri="{BB962C8B-B14F-4D97-AF65-F5344CB8AC3E}">
        <p14:creationId xmlns:p14="http://schemas.microsoft.com/office/powerpoint/2010/main" val="1359094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BF84C0E-B0A1-451A-96D9-5D047F8F4B48}" type="datetimeFigureOut">
              <a:rPr lang="ru-RU" smtClean="0"/>
              <a:pPr/>
              <a:t>10.04.2021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2DB12AE-C425-4B8B-92A1-8CA125BA1D2E}" type="slidenum">
              <a:rPr lang="ru-RU" smtClean="0"/>
              <a:pPr/>
              <a:t>‹#›</a:t>
            </a:fld>
            <a:endParaRPr lang="ru-RU"/>
          </a:p>
        </p:txBody>
      </p:sp>
    </p:spTree>
    <p:extLst>
      <p:ext uri="{BB962C8B-B14F-4D97-AF65-F5344CB8AC3E}">
        <p14:creationId xmlns:p14="http://schemas.microsoft.com/office/powerpoint/2010/main" val="973504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BF84C0E-B0A1-451A-96D9-5D047F8F4B48}" type="datetimeFigureOut">
              <a:rPr lang="ru-RU" smtClean="0"/>
              <a:pPr/>
              <a:t>10.04.2021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2DB12AE-C425-4B8B-92A1-8CA125BA1D2E}" type="slidenum">
              <a:rPr lang="ru-RU" smtClean="0"/>
              <a:pPr/>
              <a:t>‹#›</a:t>
            </a:fld>
            <a:endParaRPr lang="ru-RU"/>
          </a:p>
        </p:txBody>
      </p:sp>
    </p:spTree>
    <p:extLst>
      <p:ext uri="{BB962C8B-B14F-4D97-AF65-F5344CB8AC3E}">
        <p14:creationId xmlns:p14="http://schemas.microsoft.com/office/powerpoint/2010/main" val="3565603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BF84C0E-B0A1-451A-96D9-5D047F8F4B48}" type="datetimeFigureOut">
              <a:rPr lang="ru-RU" smtClean="0"/>
              <a:pPr/>
              <a:t>10.04.2021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2DB12AE-C425-4B8B-92A1-8CA125BA1D2E}" type="slidenum">
              <a:rPr lang="ru-RU" smtClean="0"/>
              <a:pPr/>
              <a:t>‹#›</a:t>
            </a:fld>
            <a:endParaRPr lang="ru-RU"/>
          </a:p>
        </p:txBody>
      </p:sp>
    </p:spTree>
    <p:extLst>
      <p:ext uri="{BB962C8B-B14F-4D97-AF65-F5344CB8AC3E}">
        <p14:creationId xmlns:p14="http://schemas.microsoft.com/office/powerpoint/2010/main" val="2850978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BF84C0E-B0A1-451A-96D9-5D047F8F4B48}" type="datetimeFigureOut">
              <a:rPr lang="ru-RU" smtClean="0"/>
              <a:pPr/>
              <a:t>10.04.2021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2DB12AE-C425-4B8B-92A1-8CA125BA1D2E}" type="slidenum">
              <a:rPr lang="ru-RU" smtClean="0"/>
              <a:pPr/>
              <a:t>‹#›</a:t>
            </a:fld>
            <a:endParaRPr lang="ru-RU"/>
          </a:p>
        </p:txBody>
      </p:sp>
    </p:spTree>
    <p:extLst>
      <p:ext uri="{BB962C8B-B14F-4D97-AF65-F5344CB8AC3E}">
        <p14:creationId xmlns:p14="http://schemas.microsoft.com/office/powerpoint/2010/main" val="1539189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F84C0E-B0A1-451A-96D9-5D047F8F4B48}" type="datetimeFigureOut">
              <a:rPr lang="ru-RU" smtClean="0"/>
              <a:pPr/>
              <a:t>10.04.2021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DB12AE-C425-4B8B-92A1-8CA125BA1D2E}" type="slidenum">
              <a:rPr lang="ru-RU" smtClean="0"/>
              <a:pPr/>
              <a:t>‹#›</a:t>
            </a:fld>
            <a:endParaRPr lang="ru-RU"/>
          </a:p>
        </p:txBody>
      </p:sp>
    </p:spTree>
    <p:extLst>
      <p:ext uri="{BB962C8B-B14F-4D97-AF65-F5344CB8AC3E}">
        <p14:creationId xmlns:p14="http://schemas.microsoft.com/office/powerpoint/2010/main" val="763733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6.xml"/><Relationship Id="rId4" Type="http://schemas.openxmlformats.org/officeDocument/2006/relationships/image" Target="../media/image4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3.jpeg"/><Relationship Id="rId7" Type="http://schemas.openxmlformats.org/officeDocument/2006/relationships/hyperlink" Target="http://probio.io/ru/reference/Herbs_a/media/pictures/reference/1765.gif" TargetMode="Externa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10" Type="http://schemas.openxmlformats.org/officeDocument/2006/relationships/image" Target="../media/image19.png"/><Relationship Id="rId4" Type="http://schemas.openxmlformats.org/officeDocument/2006/relationships/image" Target="../media/image14.jpe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las.pp.net.ua/_fr/0/19626487.jpg" TargetMode="Externa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hyperlink" Target="http://murasheva-katja.narod.ru/pic/mos10.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emf"/><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9.jpeg"/><Relationship Id="rId7" Type="http://schemas.openxmlformats.org/officeDocument/2006/relationships/hyperlink" Target="http://www.nadietah.ru/files/u8962/svekla1.jpg" TargetMode="External"/><Relationship Id="rId2" Type="http://schemas.openxmlformats.org/officeDocument/2006/relationships/image" Target="../media/image28.emf"/><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hyperlink" Target="http://honeygarden.ru/vegetables/radish/radish.jpg" TargetMode="External"/><Relationship Id="rId4" Type="http://schemas.openxmlformats.org/officeDocument/2006/relationships/image" Target="../media/image30.jpeg"/><Relationship Id="rId9" Type="http://schemas.openxmlformats.org/officeDocument/2006/relationships/image" Target="../media/image33.jpeg"/></Relationships>
</file>

<file path=ppt/slides/_rels/slide9.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5.jpeg"/><Relationship Id="rId7" Type="http://schemas.openxmlformats.org/officeDocument/2006/relationships/hyperlink" Target="http://mykostroma.ru/modules/myalbum/photos/397.jpg" TargetMode="External"/><Relationship Id="rId2" Type="http://schemas.openxmlformats.org/officeDocument/2006/relationships/image" Target="../media/image34.emf"/><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hyperlink" Target="http://www.uainfo.com/photos/big/119077_1.jpg" TargetMode="External"/><Relationship Id="rId4" Type="http://schemas.openxmlformats.org/officeDocument/2006/relationships/image" Target="../media/image16.jpeg"/><Relationship Id="rId9" Type="http://schemas.openxmlformats.org/officeDocument/2006/relationships/image" Target="../media/image3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http://authorstream.s3.amazonaws.com/content/1438685_634745453824250000.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
        <p:nvSpPr>
          <p:cNvPr id="5" name="TextBox 4"/>
          <p:cNvSpPr txBox="1"/>
          <p:nvPr/>
        </p:nvSpPr>
        <p:spPr>
          <a:xfrm>
            <a:off x="3500430" y="5643578"/>
            <a:ext cx="3143272" cy="1200329"/>
          </a:xfrm>
          <a:prstGeom prst="rect">
            <a:avLst/>
          </a:prstGeom>
          <a:noFill/>
        </p:spPr>
        <p:txBody>
          <a:bodyPr wrap="square" rtlCol="0">
            <a:spAutoFit/>
          </a:bodyPr>
          <a:lstStyle/>
          <a:p>
            <a:pPr algn="ctr"/>
            <a:r>
              <a:rPr lang="ru-RU" i="1" u="sng" dirty="0" smtClean="0">
                <a:solidFill>
                  <a:srgbClr val="002060"/>
                </a:solidFill>
                <a:latin typeface="Arial Black" pitchFamily="34" charset="0"/>
                <a:cs typeface="Aparajita" pitchFamily="34" charset="0"/>
              </a:rPr>
              <a:t>Воспитатель :  </a:t>
            </a:r>
            <a:r>
              <a:rPr lang="ru-RU" i="1" u="sng" dirty="0" smtClean="0">
                <a:solidFill>
                  <a:srgbClr val="002060"/>
                </a:solidFill>
                <a:latin typeface="Arial Black" pitchFamily="34" charset="0"/>
                <a:cs typeface="Aparajita" pitchFamily="34" charset="0"/>
              </a:rPr>
              <a:t>Шубина Анна Анатольевна</a:t>
            </a:r>
            <a:endParaRPr lang="ru-RU" i="1" u="sng" dirty="0" smtClean="0">
              <a:solidFill>
                <a:srgbClr val="002060"/>
              </a:solidFill>
              <a:cs typeface="Aparajita" pitchFamily="34" charset="0"/>
            </a:endParaRPr>
          </a:p>
          <a:p>
            <a:pPr algn="ctr"/>
            <a:r>
              <a:rPr lang="ru-RU" i="1" u="sng" dirty="0" smtClean="0">
                <a:solidFill>
                  <a:srgbClr val="002060"/>
                </a:solidFill>
                <a:cs typeface="Aparajita" pitchFamily="34" charset="0"/>
              </a:rPr>
              <a:t>25.05.2020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51920" y="-387424"/>
            <a:ext cx="5292080" cy="7416824"/>
          </a:xfrm>
        </p:spPr>
        <p:txBody>
          <a:bodyPr>
            <a:normAutofit/>
          </a:bodyPr>
          <a:lstStyle/>
          <a:p>
            <a:pPr algn="l"/>
            <a:r>
              <a:rPr lang="ru-RU" sz="3600" dirty="0" smtClean="0">
                <a:solidFill>
                  <a:srgbClr val="FF0000"/>
                </a:solidFill>
                <a:effectLst>
                  <a:outerShdw blurRad="38100" dist="38100" dir="2700000" algn="tl">
                    <a:srgbClr val="000000">
                      <a:alpha val="43137"/>
                    </a:srgbClr>
                  </a:outerShdw>
                </a:effectLst>
                <a:latin typeface="Arial Black" pitchFamily="34" charset="0"/>
              </a:rPr>
              <a:t>Овощей и фруктов нужно есть как можно больше, потому что в них много витаминов и других полезных веществ.                Без витаминов человек болеет!</a:t>
            </a:r>
            <a:endParaRPr lang="ru-RU" sz="3600" dirty="0">
              <a:solidFill>
                <a:srgbClr val="FF0000"/>
              </a:solidFill>
              <a:effectLst>
                <a:outerShdw blurRad="38100" dist="38100" dir="2700000" algn="tl">
                  <a:srgbClr val="000000">
                    <a:alpha val="43137"/>
                  </a:srgbClr>
                </a:outerShdw>
              </a:effectLst>
              <a:latin typeface="Arial Black" pitchFamily="34" charset="0"/>
            </a:endParaRPr>
          </a:p>
        </p:txBody>
      </p:sp>
      <p:pic>
        <p:nvPicPr>
          <p:cNvPr id="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25" y="620688"/>
            <a:ext cx="3601095" cy="54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2047119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0528" y="116632"/>
            <a:ext cx="5616624" cy="4392488"/>
          </a:xfrm>
        </p:spPr>
        <p:txBody>
          <a:bodyPr>
            <a:noAutofit/>
          </a:bodyPr>
          <a:lstStyle/>
          <a:p>
            <a:r>
              <a:rPr lang="ru-RU" dirty="0" smtClean="0">
                <a:solidFill>
                  <a:srgbClr val="7030A0"/>
                </a:solidFill>
                <a:effectLst>
                  <a:outerShdw blurRad="38100" dist="38100" dir="2700000" algn="tl">
                    <a:srgbClr val="000000">
                      <a:alpha val="43137"/>
                    </a:srgbClr>
                  </a:outerShdw>
                </a:effectLst>
                <a:latin typeface="Arial Black" pitchFamily="34" charset="0"/>
              </a:rPr>
              <a:t>Ребята!</a:t>
            </a:r>
            <a:br>
              <a:rPr lang="ru-RU" dirty="0" smtClean="0">
                <a:solidFill>
                  <a:srgbClr val="7030A0"/>
                </a:solidFill>
                <a:effectLst>
                  <a:outerShdw blurRad="38100" dist="38100" dir="2700000" algn="tl">
                    <a:srgbClr val="000000">
                      <a:alpha val="43137"/>
                    </a:srgbClr>
                  </a:outerShdw>
                </a:effectLst>
                <a:latin typeface="Arial Black" pitchFamily="34" charset="0"/>
              </a:rPr>
            </a:br>
            <a:r>
              <a:rPr lang="ru-RU" dirty="0" smtClean="0">
                <a:solidFill>
                  <a:srgbClr val="7030A0"/>
                </a:solidFill>
                <a:effectLst>
                  <a:outerShdw blurRad="38100" dist="38100" dir="2700000" algn="tl">
                    <a:srgbClr val="000000">
                      <a:alpha val="43137"/>
                    </a:srgbClr>
                  </a:outerShdw>
                </a:effectLst>
                <a:latin typeface="Arial Black" pitchFamily="34" charset="0"/>
              </a:rPr>
              <a:t>Не забывайте перед едой </a:t>
            </a:r>
            <a:r>
              <a:rPr lang="ru-RU" sz="5400" dirty="0" smtClean="0">
                <a:solidFill>
                  <a:srgbClr val="FF0000"/>
                </a:solidFill>
                <a:effectLst>
                  <a:outerShdw blurRad="38100" dist="38100" dir="2700000" algn="tl">
                    <a:srgbClr val="000000">
                      <a:alpha val="43137"/>
                    </a:srgbClr>
                  </a:outerShdw>
                </a:effectLst>
                <a:latin typeface="Arial Black" pitchFamily="34" charset="0"/>
              </a:rPr>
              <a:t>обязательно </a:t>
            </a:r>
            <a:r>
              <a:rPr lang="ru-RU" dirty="0" smtClean="0">
                <a:solidFill>
                  <a:srgbClr val="7030A0"/>
                </a:solidFill>
                <a:effectLst>
                  <a:outerShdw blurRad="38100" dist="38100" dir="2700000" algn="tl">
                    <a:srgbClr val="000000">
                      <a:alpha val="43137"/>
                    </a:srgbClr>
                  </a:outerShdw>
                </a:effectLst>
                <a:latin typeface="Arial Black" pitchFamily="34" charset="0"/>
              </a:rPr>
              <a:t>мыть овощи и фрукты! </a:t>
            </a:r>
            <a:endParaRPr lang="ru-RU" dirty="0">
              <a:solidFill>
                <a:srgbClr val="7030A0"/>
              </a:solidFill>
              <a:effectLst>
                <a:outerShdw blurRad="38100" dist="38100" dir="2700000" algn="tl">
                  <a:srgbClr val="000000">
                    <a:alpha val="43137"/>
                  </a:srgbClr>
                </a:outerShdw>
              </a:effectLst>
              <a:latin typeface="Arial Black" pitchFamily="34" charset="0"/>
            </a:endParaRPr>
          </a:p>
        </p:txBody>
      </p:sp>
      <p:pic>
        <p:nvPicPr>
          <p:cNvPr id="3" name="Picture 10" descr="муравей"/>
          <p:cNvPicPr>
            <a:picLocks noChangeAspect="1" noChangeArrowheads="1"/>
          </p:cNvPicPr>
          <p:nvPr/>
        </p:nvPicPr>
        <p:blipFill>
          <a:blip r:embed="rId2" cstate="print"/>
          <a:srcRect/>
          <a:stretch>
            <a:fillRect/>
          </a:stretch>
        </p:blipFill>
        <p:spPr>
          <a:xfrm>
            <a:off x="5436096" y="764704"/>
            <a:ext cx="3562548" cy="5040560"/>
          </a:xfrm>
          <a:prstGeom prst="rect">
            <a:avLst/>
          </a:prstGeom>
          <a:noFill/>
        </p:spPr>
      </p:pic>
      <p:pic>
        <p:nvPicPr>
          <p:cNvPr id="4" name="Picture 6" descr="C:\Documents and Settings\Учитель\Мои документы\Мои рисунки\Изображение\Изображение 0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4581128"/>
            <a:ext cx="2736304" cy="208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6542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4"/>
                                        </p:tgtEl>
                                      </p:cBhvr>
                                    </p:animEffect>
                                    <p:set>
                                      <p:cBhvr>
                                        <p:cTn id="12"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3728" y="274638"/>
            <a:ext cx="4968552" cy="1570186"/>
          </a:xfrm>
        </p:spPr>
        <p:txBody>
          <a:bodyPr>
            <a:noAutofit/>
          </a:bodyPr>
          <a:lstStyle/>
          <a:p>
            <a:pPr algn="l"/>
            <a:r>
              <a:rPr lang="ru-RU" sz="6000" b="1" dirty="0" smtClean="0">
                <a:solidFill>
                  <a:srgbClr val="FF0000"/>
                </a:solidFill>
                <a:effectLst>
                  <a:outerShdw blurRad="38100" dist="38100" dir="2700000" algn="tl">
                    <a:srgbClr val="000000">
                      <a:alpha val="43137"/>
                    </a:srgbClr>
                  </a:outerShdw>
                </a:effectLst>
                <a:latin typeface="Arial Black" pitchFamily="34" charset="0"/>
              </a:rPr>
              <a:t>ЗАПОМНИ!</a:t>
            </a:r>
            <a:endParaRPr lang="ru-RU" sz="6000" b="1" dirty="0">
              <a:solidFill>
                <a:srgbClr val="FF0000"/>
              </a:solidFill>
              <a:effectLst>
                <a:outerShdw blurRad="38100" dist="38100" dir="2700000" algn="tl">
                  <a:srgbClr val="000000">
                    <a:alpha val="43137"/>
                  </a:srgbClr>
                </a:outerShdw>
              </a:effectLst>
              <a:latin typeface="Arial Black" pitchFamily="34" charset="0"/>
            </a:endParaRPr>
          </a:p>
        </p:txBody>
      </p:sp>
      <p:sp>
        <p:nvSpPr>
          <p:cNvPr id="3" name="Прямоугольник 2"/>
          <p:cNvSpPr/>
          <p:nvPr/>
        </p:nvSpPr>
        <p:spPr>
          <a:xfrm>
            <a:off x="254616" y="1988841"/>
            <a:ext cx="8781880" cy="4524315"/>
          </a:xfrm>
          <a:prstGeom prst="rect">
            <a:avLst/>
          </a:prstGeom>
        </p:spPr>
        <p:txBody>
          <a:bodyPr wrap="square">
            <a:spAutoFit/>
          </a:bodyPr>
          <a:lstStyle/>
          <a:p>
            <a:r>
              <a:rPr lang="ru-RU" sz="3600" b="1" dirty="0" smtClean="0">
                <a:solidFill>
                  <a:srgbClr val="66FF33"/>
                </a:solidFill>
                <a:latin typeface="Arial Black" pitchFamily="34" charset="0"/>
              </a:rPr>
              <a:t>Овощи и фрукты очень полезны для организма человека, в них много витаминов;</a:t>
            </a:r>
          </a:p>
          <a:p>
            <a:r>
              <a:rPr lang="ru-RU" sz="3600" b="1" dirty="0" smtClean="0">
                <a:solidFill>
                  <a:srgbClr val="0070C0"/>
                </a:solidFill>
                <a:latin typeface="Arial Black" pitchFamily="34" charset="0"/>
              </a:rPr>
              <a:t>Ешьте много овощей и фруктов;</a:t>
            </a:r>
          </a:p>
          <a:p>
            <a:r>
              <a:rPr lang="ru-RU" sz="3600" b="1" dirty="0" smtClean="0">
                <a:solidFill>
                  <a:srgbClr val="FF9900"/>
                </a:solidFill>
                <a:latin typeface="Arial Black" pitchFamily="34" charset="0"/>
              </a:rPr>
              <a:t>Мойте руки перед едой;</a:t>
            </a:r>
          </a:p>
          <a:p>
            <a:r>
              <a:rPr lang="ru-RU" sz="3600" b="1" dirty="0" smtClean="0">
                <a:solidFill>
                  <a:srgbClr val="7030A0"/>
                </a:solidFill>
                <a:latin typeface="Arial Black" pitchFamily="34" charset="0"/>
              </a:rPr>
              <a:t>Тщательно мойте овощи </a:t>
            </a:r>
            <a:r>
              <a:rPr lang="ru-RU" sz="3600" b="1" dirty="0">
                <a:solidFill>
                  <a:srgbClr val="7030A0"/>
                </a:solidFill>
                <a:latin typeface="Arial Black" pitchFamily="34" charset="0"/>
              </a:rPr>
              <a:t>и фрукты перед едой.</a:t>
            </a:r>
          </a:p>
          <a:p>
            <a:r>
              <a:rPr lang="ru-RU" sz="3600" b="1" dirty="0"/>
              <a:t> </a:t>
            </a:r>
          </a:p>
        </p:txBody>
      </p:sp>
      <p:pic>
        <p:nvPicPr>
          <p:cNvPr id="6" name="Picture 5" descr="ГРУША СМЕХ"/>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144017"/>
            <a:ext cx="1944216" cy="1844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ЛИМОН СМЕХ"/>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3" y="4365104"/>
            <a:ext cx="1728193" cy="2232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БАНАН СМЕХ"/>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2607" y="144017"/>
            <a:ext cx="1901121" cy="1844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8335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332656"/>
            <a:ext cx="9217024" cy="7056784"/>
          </a:xfrm>
        </p:spPr>
        <p:txBody>
          <a:bodyPr>
            <a:noAutofit/>
          </a:bodyPr>
          <a:lstStyle/>
          <a:p>
            <a:pPr algn="l"/>
            <a:r>
              <a:rPr lang="ru-RU" sz="4000" b="1" dirty="0">
                <a:solidFill>
                  <a:srgbClr val="FF0000"/>
                </a:solidFill>
                <a:latin typeface="Times New Roman"/>
                <a:ea typeface="Times New Roman"/>
              </a:rPr>
              <a:t>Тест.  Почему нужно есть  много </a:t>
            </a:r>
            <a:r>
              <a:rPr lang="ru-RU" sz="4000" b="1" dirty="0" smtClean="0">
                <a:solidFill>
                  <a:srgbClr val="FF0000"/>
                </a:solidFill>
                <a:latin typeface="Times New Roman"/>
                <a:ea typeface="Times New Roman"/>
              </a:rPr>
              <a:t/>
            </a:r>
            <a:br>
              <a:rPr lang="ru-RU" sz="4000" b="1" dirty="0" smtClean="0">
                <a:solidFill>
                  <a:srgbClr val="FF0000"/>
                </a:solidFill>
                <a:latin typeface="Times New Roman"/>
                <a:ea typeface="Times New Roman"/>
              </a:rPr>
            </a:br>
            <a:r>
              <a:rPr lang="ru-RU" sz="4000" b="1" dirty="0" smtClean="0">
                <a:solidFill>
                  <a:srgbClr val="FF0000"/>
                </a:solidFill>
                <a:latin typeface="Times New Roman"/>
                <a:ea typeface="Times New Roman"/>
              </a:rPr>
              <a:t>              овощей </a:t>
            </a:r>
            <a:r>
              <a:rPr lang="ru-RU" sz="4000" b="1" dirty="0">
                <a:solidFill>
                  <a:srgbClr val="FF0000"/>
                </a:solidFill>
                <a:latin typeface="Times New Roman"/>
                <a:ea typeface="Times New Roman"/>
              </a:rPr>
              <a:t>и </a:t>
            </a:r>
            <a:r>
              <a:rPr lang="ru-RU" sz="4000" b="1" dirty="0" smtClean="0">
                <a:solidFill>
                  <a:srgbClr val="FF0000"/>
                </a:solidFill>
                <a:latin typeface="Times New Roman"/>
                <a:ea typeface="Times New Roman"/>
              </a:rPr>
              <a:t>фруктов?</a:t>
            </a:r>
            <a:r>
              <a:rPr lang="ru-RU" sz="4000" dirty="0" smtClean="0">
                <a:solidFill>
                  <a:srgbClr val="FF0000"/>
                </a:solidFill>
                <a:latin typeface="Times New Roman"/>
                <a:ea typeface="Times New Roman"/>
              </a:rPr>
              <a:t/>
            </a:r>
            <a:br>
              <a:rPr lang="ru-RU" sz="4000" dirty="0" smtClean="0">
                <a:solidFill>
                  <a:srgbClr val="FF0000"/>
                </a:solidFill>
                <a:latin typeface="Times New Roman"/>
                <a:ea typeface="Times New Roman"/>
              </a:rPr>
            </a:br>
            <a:r>
              <a:rPr lang="ru-RU" sz="3200" b="1" dirty="0" smtClean="0">
                <a:solidFill>
                  <a:srgbClr val="002060"/>
                </a:solidFill>
                <a:latin typeface="Times New Roman"/>
                <a:ea typeface="Calibri"/>
              </a:rPr>
              <a:t>Найди </a:t>
            </a:r>
            <a:r>
              <a:rPr lang="ru-RU" sz="3200" b="1" dirty="0">
                <a:solidFill>
                  <a:srgbClr val="002060"/>
                </a:solidFill>
                <a:latin typeface="Times New Roman"/>
                <a:ea typeface="Calibri"/>
              </a:rPr>
              <a:t>лишнее </a:t>
            </a:r>
            <a:r>
              <a:rPr lang="ru-RU" sz="3200" b="1" dirty="0" smtClean="0">
                <a:solidFill>
                  <a:srgbClr val="002060"/>
                </a:solidFill>
                <a:latin typeface="Times New Roman"/>
                <a:ea typeface="Calibri"/>
              </a:rPr>
              <a:t>слово.</a:t>
            </a:r>
            <a:r>
              <a:rPr lang="ru-RU" sz="3200" dirty="0" smtClean="0">
                <a:solidFill>
                  <a:srgbClr val="002060"/>
                </a:solidFill>
                <a:latin typeface="Times New Roman"/>
                <a:ea typeface="Times New Roman"/>
              </a:rPr>
              <a:t/>
            </a:r>
            <a:br>
              <a:rPr lang="ru-RU" sz="3200" dirty="0" smtClean="0">
                <a:solidFill>
                  <a:srgbClr val="002060"/>
                </a:solidFill>
                <a:latin typeface="Times New Roman"/>
                <a:ea typeface="Times New Roman"/>
              </a:rPr>
            </a:br>
            <a:r>
              <a:rPr lang="ru-RU" sz="3200" dirty="0" smtClean="0">
                <a:solidFill>
                  <a:srgbClr val="002060"/>
                </a:solidFill>
                <a:latin typeface="Times New Roman"/>
                <a:ea typeface="Calibri"/>
              </a:rPr>
              <a:t>1</a:t>
            </a:r>
            <a:r>
              <a:rPr lang="ru-RU" sz="3200" dirty="0">
                <a:solidFill>
                  <a:srgbClr val="002060"/>
                </a:solidFill>
                <a:latin typeface="Times New Roman"/>
                <a:ea typeface="Calibri"/>
              </a:rPr>
              <a:t>) </a:t>
            </a:r>
            <a:r>
              <a:rPr lang="ru-RU" sz="3200" dirty="0" smtClean="0">
                <a:solidFill>
                  <a:srgbClr val="002060"/>
                </a:solidFill>
                <a:latin typeface="Times New Roman"/>
                <a:ea typeface="Calibri"/>
              </a:rPr>
              <a:t>чеснок       2</a:t>
            </a:r>
            <a:r>
              <a:rPr lang="ru-RU" sz="3200" dirty="0">
                <a:solidFill>
                  <a:srgbClr val="002060"/>
                </a:solidFill>
                <a:latin typeface="Times New Roman"/>
                <a:ea typeface="Calibri"/>
              </a:rPr>
              <a:t>) </a:t>
            </a:r>
            <a:r>
              <a:rPr lang="ru-RU" sz="3200" dirty="0" smtClean="0">
                <a:solidFill>
                  <a:srgbClr val="002060"/>
                </a:solidFill>
                <a:latin typeface="Times New Roman"/>
                <a:ea typeface="Calibri"/>
              </a:rPr>
              <a:t>морковь     3</a:t>
            </a:r>
            <a:r>
              <a:rPr lang="ru-RU" sz="3200" dirty="0">
                <a:solidFill>
                  <a:srgbClr val="002060"/>
                </a:solidFill>
                <a:latin typeface="Times New Roman"/>
                <a:ea typeface="Calibri"/>
              </a:rPr>
              <a:t>) </a:t>
            </a:r>
            <a:r>
              <a:rPr lang="ru-RU" sz="3200" dirty="0" smtClean="0">
                <a:solidFill>
                  <a:srgbClr val="002060"/>
                </a:solidFill>
                <a:latin typeface="Times New Roman"/>
                <a:ea typeface="Calibri"/>
              </a:rPr>
              <a:t>свёкла     4</a:t>
            </a:r>
            <a:r>
              <a:rPr lang="ru-RU" sz="3200" dirty="0">
                <a:solidFill>
                  <a:srgbClr val="002060"/>
                </a:solidFill>
                <a:latin typeface="Times New Roman"/>
                <a:ea typeface="Calibri"/>
              </a:rPr>
              <a:t>) виноград</a:t>
            </a:r>
            <a:r>
              <a:rPr lang="ru-RU" sz="3200" dirty="0">
                <a:solidFill>
                  <a:srgbClr val="002060"/>
                </a:solidFill>
                <a:latin typeface="Times New Roman"/>
                <a:ea typeface="Times New Roman"/>
              </a:rPr>
              <a:t/>
            </a:r>
            <a:br>
              <a:rPr lang="ru-RU" sz="3200" dirty="0">
                <a:solidFill>
                  <a:srgbClr val="002060"/>
                </a:solidFill>
                <a:latin typeface="Times New Roman"/>
                <a:ea typeface="Times New Roman"/>
              </a:rPr>
            </a:br>
            <a:r>
              <a:rPr lang="ru-RU" sz="3200" b="1" dirty="0" smtClean="0">
                <a:solidFill>
                  <a:srgbClr val="002060"/>
                </a:solidFill>
                <a:latin typeface="Times New Roman"/>
                <a:ea typeface="Calibri"/>
              </a:rPr>
              <a:t>Найди </a:t>
            </a:r>
            <a:r>
              <a:rPr lang="ru-RU" sz="3200" b="1" dirty="0">
                <a:solidFill>
                  <a:srgbClr val="002060"/>
                </a:solidFill>
                <a:latin typeface="Times New Roman"/>
                <a:ea typeface="Calibri"/>
              </a:rPr>
              <a:t>лишнее слово.</a:t>
            </a:r>
            <a:br>
              <a:rPr lang="ru-RU" sz="3200" b="1" dirty="0">
                <a:solidFill>
                  <a:srgbClr val="002060"/>
                </a:solidFill>
                <a:latin typeface="Times New Roman"/>
                <a:ea typeface="Calibri"/>
              </a:rPr>
            </a:br>
            <a:r>
              <a:rPr lang="ru-RU" sz="3200" dirty="0">
                <a:solidFill>
                  <a:srgbClr val="002060"/>
                </a:solidFill>
                <a:latin typeface="Times New Roman"/>
                <a:ea typeface="Calibri"/>
              </a:rPr>
              <a:t>1) груша   </a:t>
            </a:r>
            <a:r>
              <a:rPr lang="ru-RU" sz="3200" dirty="0" smtClean="0">
                <a:solidFill>
                  <a:srgbClr val="002060"/>
                </a:solidFill>
                <a:latin typeface="Times New Roman"/>
                <a:ea typeface="Calibri"/>
              </a:rPr>
              <a:t>     2</a:t>
            </a:r>
            <a:r>
              <a:rPr lang="ru-RU" sz="3200" dirty="0">
                <a:solidFill>
                  <a:srgbClr val="002060"/>
                </a:solidFill>
                <a:latin typeface="Times New Roman"/>
                <a:ea typeface="Calibri"/>
              </a:rPr>
              <a:t>) апельсин </a:t>
            </a:r>
            <a:r>
              <a:rPr lang="ru-RU" sz="3200" dirty="0" smtClean="0">
                <a:solidFill>
                  <a:srgbClr val="002060"/>
                </a:solidFill>
                <a:latin typeface="Times New Roman"/>
                <a:ea typeface="Calibri"/>
              </a:rPr>
              <a:t>  3</a:t>
            </a:r>
            <a:r>
              <a:rPr lang="ru-RU" sz="3200" dirty="0">
                <a:solidFill>
                  <a:srgbClr val="002060"/>
                </a:solidFill>
                <a:latin typeface="Times New Roman"/>
                <a:ea typeface="Calibri"/>
              </a:rPr>
              <a:t>) помидор   </a:t>
            </a:r>
            <a:r>
              <a:rPr lang="ru-RU" sz="3200" dirty="0" smtClean="0">
                <a:solidFill>
                  <a:srgbClr val="002060"/>
                </a:solidFill>
                <a:latin typeface="Times New Roman"/>
                <a:ea typeface="Calibri"/>
              </a:rPr>
              <a:t>4</a:t>
            </a:r>
            <a:r>
              <a:rPr lang="ru-RU" sz="3200" dirty="0">
                <a:solidFill>
                  <a:srgbClr val="002060"/>
                </a:solidFill>
                <a:latin typeface="Times New Roman"/>
                <a:ea typeface="Calibri"/>
              </a:rPr>
              <a:t>) </a:t>
            </a:r>
            <a:r>
              <a:rPr lang="ru-RU" sz="3200" dirty="0" smtClean="0">
                <a:solidFill>
                  <a:srgbClr val="002060"/>
                </a:solidFill>
                <a:latin typeface="Times New Roman"/>
                <a:ea typeface="Calibri"/>
              </a:rPr>
              <a:t>лимон</a:t>
            </a:r>
            <a:br>
              <a:rPr lang="ru-RU" sz="3200" dirty="0" smtClean="0">
                <a:solidFill>
                  <a:srgbClr val="002060"/>
                </a:solidFill>
                <a:latin typeface="Times New Roman"/>
                <a:ea typeface="Calibri"/>
              </a:rPr>
            </a:br>
            <a:r>
              <a:rPr lang="ru-RU" sz="3200" b="1" dirty="0" smtClean="0">
                <a:solidFill>
                  <a:srgbClr val="002060"/>
                </a:solidFill>
                <a:latin typeface="Times New Roman"/>
                <a:ea typeface="Calibri"/>
              </a:rPr>
              <a:t>Какой </a:t>
            </a:r>
            <a:r>
              <a:rPr lang="ru-RU" sz="3200" b="1" dirty="0">
                <a:solidFill>
                  <a:srgbClr val="002060"/>
                </a:solidFill>
                <a:latin typeface="Times New Roman"/>
                <a:ea typeface="Calibri"/>
              </a:rPr>
              <a:t>овощ надо есть, чтобы хорошо расти?</a:t>
            </a:r>
            <a:br>
              <a:rPr lang="ru-RU" sz="3200" b="1" dirty="0">
                <a:solidFill>
                  <a:srgbClr val="002060"/>
                </a:solidFill>
                <a:latin typeface="Times New Roman"/>
                <a:ea typeface="Calibri"/>
              </a:rPr>
            </a:br>
            <a:r>
              <a:rPr lang="ru-RU" sz="3200" dirty="0">
                <a:solidFill>
                  <a:srgbClr val="002060"/>
                </a:solidFill>
                <a:latin typeface="Times New Roman"/>
                <a:ea typeface="Calibri"/>
              </a:rPr>
              <a:t>1) картофель </a:t>
            </a:r>
            <a:r>
              <a:rPr lang="ru-RU" sz="3200" dirty="0" smtClean="0">
                <a:solidFill>
                  <a:srgbClr val="002060"/>
                </a:solidFill>
                <a:latin typeface="Times New Roman"/>
                <a:ea typeface="Calibri"/>
              </a:rPr>
              <a:t>   2)лук           3)репу           4</a:t>
            </a:r>
            <a:r>
              <a:rPr lang="ru-RU" sz="3200" dirty="0">
                <a:solidFill>
                  <a:srgbClr val="002060"/>
                </a:solidFill>
                <a:latin typeface="Times New Roman"/>
                <a:ea typeface="Calibri"/>
              </a:rPr>
              <a:t>) морковь</a:t>
            </a:r>
            <a:r>
              <a:rPr lang="ru-RU" sz="3200" dirty="0">
                <a:solidFill>
                  <a:srgbClr val="002060"/>
                </a:solidFill>
                <a:latin typeface="Times New Roman"/>
                <a:ea typeface="Times New Roman"/>
              </a:rPr>
              <a:t/>
            </a:r>
            <a:br>
              <a:rPr lang="ru-RU" sz="3200" dirty="0">
                <a:solidFill>
                  <a:srgbClr val="002060"/>
                </a:solidFill>
                <a:latin typeface="Times New Roman"/>
                <a:ea typeface="Times New Roman"/>
              </a:rPr>
            </a:br>
            <a:r>
              <a:rPr lang="ru-RU" sz="3200" b="1" dirty="0" smtClean="0">
                <a:solidFill>
                  <a:srgbClr val="002060"/>
                </a:solidFill>
                <a:latin typeface="Times New Roman"/>
                <a:ea typeface="Calibri"/>
              </a:rPr>
              <a:t>Какой </a:t>
            </a:r>
            <a:r>
              <a:rPr lang="ru-RU" sz="3200" b="1" dirty="0">
                <a:solidFill>
                  <a:srgbClr val="002060"/>
                </a:solidFill>
                <a:latin typeface="Times New Roman"/>
                <a:ea typeface="Calibri"/>
              </a:rPr>
              <a:t>овощ надо есть, чтобы реже болеть?</a:t>
            </a:r>
            <a:r>
              <a:rPr lang="ru-RU" sz="3200" dirty="0">
                <a:solidFill>
                  <a:srgbClr val="002060"/>
                </a:solidFill>
                <a:latin typeface="Times New Roman"/>
                <a:ea typeface="Times New Roman"/>
              </a:rPr>
              <a:t/>
            </a:r>
            <a:br>
              <a:rPr lang="ru-RU" sz="3200" dirty="0">
                <a:solidFill>
                  <a:srgbClr val="002060"/>
                </a:solidFill>
                <a:latin typeface="Times New Roman"/>
                <a:ea typeface="Times New Roman"/>
              </a:rPr>
            </a:br>
            <a:r>
              <a:rPr lang="ru-RU" sz="3200" dirty="0">
                <a:solidFill>
                  <a:srgbClr val="002060"/>
                </a:solidFill>
                <a:latin typeface="Times New Roman"/>
                <a:ea typeface="Calibri"/>
              </a:rPr>
              <a:t>1)лук      </a:t>
            </a:r>
            <a:r>
              <a:rPr lang="ru-RU" sz="3200" dirty="0" smtClean="0">
                <a:solidFill>
                  <a:srgbClr val="002060"/>
                </a:solidFill>
                <a:latin typeface="Times New Roman"/>
                <a:ea typeface="Calibri"/>
              </a:rPr>
              <a:t>       2</a:t>
            </a:r>
            <a:r>
              <a:rPr lang="ru-RU" sz="3200" dirty="0">
                <a:solidFill>
                  <a:srgbClr val="002060"/>
                </a:solidFill>
                <a:latin typeface="Times New Roman"/>
                <a:ea typeface="Calibri"/>
              </a:rPr>
              <a:t>) </a:t>
            </a:r>
            <a:r>
              <a:rPr lang="ru-RU" sz="3200" dirty="0" smtClean="0">
                <a:solidFill>
                  <a:srgbClr val="002060"/>
                </a:solidFill>
                <a:latin typeface="Times New Roman"/>
                <a:ea typeface="Calibri"/>
              </a:rPr>
              <a:t>капусту       3)свёклу        4) </a:t>
            </a:r>
            <a:r>
              <a:rPr lang="ru-RU" sz="3200" dirty="0">
                <a:solidFill>
                  <a:srgbClr val="002060"/>
                </a:solidFill>
                <a:latin typeface="Times New Roman"/>
                <a:ea typeface="Calibri"/>
              </a:rPr>
              <a:t>кабачок	</a:t>
            </a:r>
            <a:r>
              <a:rPr lang="ru-RU" sz="3200" dirty="0">
                <a:solidFill>
                  <a:srgbClr val="002060"/>
                </a:solidFill>
                <a:latin typeface="Times New Roman"/>
                <a:ea typeface="Times New Roman"/>
              </a:rPr>
              <a:t/>
            </a:r>
            <a:br>
              <a:rPr lang="ru-RU" sz="3200" dirty="0">
                <a:solidFill>
                  <a:srgbClr val="002060"/>
                </a:solidFill>
                <a:latin typeface="Times New Roman"/>
                <a:ea typeface="Times New Roman"/>
              </a:rPr>
            </a:br>
            <a:r>
              <a:rPr lang="ru-RU" sz="2800" dirty="0">
                <a:latin typeface="Times New Roman"/>
                <a:ea typeface="Times New Roman"/>
              </a:rPr>
              <a:t/>
            </a:r>
            <a:br>
              <a:rPr lang="ru-RU" sz="2800" dirty="0">
                <a:latin typeface="Times New Roman"/>
                <a:ea typeface="Times New Roman"/>
              </a:rPr>
            </a:br>
            <a:endParaRPr lang="ru-RU" sz="2800" dirty="0"/>
          </a:p>
        </p:txBody>
      </p:sp>
    </p:spTree>
    <p:extLst>
      <p:ext uri="{BB962C8B-B14F-4D97-AF65-F5344CB8AC3E}">
        <p14:creationId xmlns:p14="http://schemas.microsoft.com/office/powerpoint/2010/main" val="2650218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6106690"/>
          </a:xfrm>
        </p:spPr>
        <p:txBody>
          <a:bodyPr>
            <a:noAutofit/>
          </a:bodyPr>
          <a:lstStyle/>
          <a:p>
            <a:pPr algn="l"/>
            <a:r>
              <a:rPr lang="ru-RU" sz="3000" b="1" dirty="0" smtClean="0">
                <a:solidFill>
                  <a:srgbClr val="002060"/>
                </a:solidFill>
                <a:latin typeface="Times New Roman"/>
                <a:ea typeface="Calibri"/>
              </a:rPr>
              <a:t>Какие </a:t>
            </a:r>
            <a:r>
              <a:rPr lang="ru-RU" sz="3000" b="1" dirty="0">
                <a:solidFill>
                  <a:srgbClr val="002060"/>
                </a:solidFill>
                <a:latin typeface="Times New Roman"/>
                <a:ea typeface="Calibri"/>
              </a:rPr>
              <a:t>фрукты не выращивают у нас в </a:t>
            </a:r>
            <a:r>
              <a:rPr lang="ru-RU" sz="3000" b="1" dirty="0" smtClean="0">
                <a:solidFill>
                  <a:srgbClr val="002060"/>
                </a:solidFill>
                <a:latin typeface="Times New Roman"/>
                <a:ea typeface="Calibri"/>
              </a:rPr>
              <a:t>стране?</a:t>
            </a:r>
            <a:br>
              <a:rPr lang="ru-RU" sz="3000" b="1" dirty="0" smtClean="0">
                <a:solidFill>
                  <a:srgbClr val="002060"/>
                </a:solidFill>
                <a:latin typeface="Times New Roman"/>
                <a:ea typeface="Calibri"/>
              </a:rPr>
            </a:br>
            <a:r>
              <a:rPr lang="ru-RU" sz="3000" dirty="0" smtClean="0">
                <a:solidFill>
                  <a:srgbClr val="002060"/>
                </a:solidFill>
                <a:latin typeface="Times New Roman"/>
                <a:ea typeface="Calibri"/>
              </a:rPr>
              <a:t>1</a:t>
            </a:r>
            <a:r>
              <a:rPr lang="ru-RU" sz="3000" dirty="0">
                <a:solidFill>
                  <a:srgbClr val="002060"/>
                </a:solidFill>
                <a:latin typeface="Times New Roman"/>
                <a:ea typeface="Calibri"/>
              </a:rPr>
              <a:t>) яблоки    </a:t>
            </a:r>
            <a:r>
              <a:rPr lang="ru-RU" sz="3000" dirty="0" smtClean="0">
                <a:solidFill>
                  <a:srgbClr val="002060"/>
                </a:solidFill>
                <a:latin typeface="Times New Roman"/>
                <a:ea typeface="Calibri"/>
              </a:rPr>
              <a:t>2</a:t>
            </a:r>
            <a:r>
              <a:rPr lang="ru-RU" sz="3000" dirty="0">
                <a:solidFill>
                  <a:srgbClr val="002060"/>
                </a:solidFill>
                <a:latin typeface="Times New Roman"/>
                <a:ea typeface="Calibri"/>
              </a:rPr>
              <a:t>) груши	   </a:t>
            </a:r>
            <a:r>
              <a:rPr lang="ru-RU" sz="3000" dirty="0" smtClean="0">
                <a:solidFill>
                  <a:srgbClr val="002060"/>
                </a:solidFill>
                <a:latin typeface="Times New Roman"/>
                <a:ea typeface="Calibri"/>
              </a:rPr>
              <a:t>3</a:t>
            </a:r>
            <a:r>
              <a:rPr lang="ru-RU" sz="3000" dirty="0">
                <a:solidFill>
                  <a:srgbClr val="002060"/>
                </a:solidFill>
                <a:latin typeface="Times New Roman"/>
                <a:ea typeface="Calibri"/>
              </a:rPr>
              <a:t>) бананы  </a:t>
            </a:r>
            <a:r>
              <a:rPr lang="ru-RU" sz="3000" dirty="0" smtClean="0">
                <a:solidFill>
                  <a:srgbClr val="002060"/>
                </a:solidFill>
                <a:latin typeface="Times New Roman"/>
                <a:ea typeface="Calibri"/>
              </a:rPr>
              <a:t>   4</a:t>
            </a:r>
            <a:r>
              <a:rPr lang="ru-RU" sz="3000" dirty="0">
                <a:solidFill>
                  <a:srgbClr val="002060"/>
                </a:solidFill>
                <a:latin typeface="Times New Roman"/>
                <a:ea typeface="Calibri"/>
              </a:rPr>
              <a:t>) сливы</a:t>
            </a:r>
            <a:r>
              <a:rPr lang="ru-RU" sz="3000" dirty="0">
                <a:solidFill>
                  <a:srgbClr val="002060"/>
                </a:solidFill>
                <a:latin typeface="Times New Roman"/>
                <a:ea typeface="Times New Roman"/>
              </a:rPr>
              <a:t/>
            </a:r>
            <a:br>
              <a:rPr lang="ru-RU" sz="3000" dirty="0">
                <a:solidFill>
                  <a:srgbClr val="002060"/>
                </a:solidFill>
                <a:latin typeface="Times New Roman"/>
                <a:ea typeface="Times New Roman"/>
              </a:rPr>
            </a:br>
            <a:r>
              <a:rPr lang="ru-RU" sz="3000" b="1" dirty="0" smtClean="0">
                <a:solidFill>
                  <a:srgbClr val="002060"/>
                </a:solidFill>
                <a:latin typeface="Times New Roman"/>
                <a:ea typeface="Calibri"/>
              </a:rPr>
              <a:t>Найди </a:t>
            </a:r>
            <a:r>
              <a:rPr lang="ru-RU" sz="3000" b="1" dirty="0">
                <a:solidFill>
                  <a:srgbClr val="002060"/>
                </a:solidFill>
                <a:latin typeface="Times New Roman"/>
                <a:ea typeface="Calibri"/>
              </a:rPr>
              <a:t>название ягоды.</a:t>
            </a:r>
            <a:r>
              <a:rPr lang="ru-RU" sz="3000" dirty="0">
                <a:solidFill>
                  <a:srgbClr val="002060"/>
                </a:solidFill>
                <a:latin typeface="Times New Roman"/>
                <a:ea typeface="Times New Roman"/>
              </a:rPr>
              <a:t/>
            </a:r>
            <a:br>
              <a:rPr lang="ru-RU" sz="3000" dirty="0">
                <a:solidFill>
                  <a:srgbClr val="002060"/>
                </a:solidFill>
                <a:latin typeface="Times New Roman"/>
                <a:ea typeface="Times New Roman"/>
              </a:rPr>
            </a:br>
            <a:r>
              <a:rPr lang="ru-RU" sz="3000" dirty="0" smtClean="0">
                <a:solidFill>
                  <a:srgbClr val="002060"/>
                </a:solidFill>
                <a:latin typeface="Times New Roman"/>
                <a:ea typeface="Calibri"/>
              </a:rPr>
              <a:t>1</a:t>
            </a:r>
            <a:r>
              <a:rPr lang="ru-RU" sz="3000" dirty="0">
                <a:solidFill>
                  <a:srgbClr val="002060"/>
                </a:solidFill>
                <a:latin typeface="Times New Roman"/>
                <a:ea typeface="Calibri"/>
              </a:rPr>
              <a:t>) лимон     </a:t>
            </a:r>
            <a:r>
              <a:rPr lang="ru-RU" sz="3000" dirty="0" smtClean="0">
                <a:solidFill>
                  <a:srgbClr val="002060"/>
                </a:solidFill>
                <a:latin typeface="Times New Roman"/>
                <a:ea typeface="Calibri"/>
              </a:rPr>
              <a:t>2</a:t>
            </a:r>
            <a:r>
              <a:rPr lang="ru-RU" sz="3000" dirty="0">
                <a:solidFill>
                  <a:srgbClr val="002060"/>
                </a:solidFill>
                <a:latin typeface="Times New Roman"/>
                <a:ea typeface="Calibri"/>
              </a:rPr>
              <a:t>) ананас	   </a:t>
            </a:r>
            <a:r>
              <a:rPr lang="ru-RU" sz="3000" dirty="0" smtClean="0">
                <a:solidFill>
                  <a:srgbClr val="002060"/>
                </a:solidFill>
                <a:latin typeface="Times New Roman"/>
                <a:ea typeface="Calibri"/>
              </a:rPr>
              <a:t>3</a:t>
            </a:r>
            <a:r>
              <a:rPr lang="ru-RU" sz="3000" dirty="0">
                <a:solidFill>
                  <a:srgbClr val="002060"/>
                </a:solidFill>
                <a:latin typeface="Times New Roman"/>
                <a:ea typeface="Calibri"/>
              </a:rPr>
              <a:t>) арбуз       </a:t>
            </a:r>
            <a:r>
              <a:rPr lang="ru-RU" sz="3000" dirty="0" smtClean="0">
                <a:solidFill>
                  <a:srgbClr val="002060"/>
                </a:solidFill>
                <a:latin typeface="Times New Roman"/>
                <a:ea typeface="Calibri"/>
              </a:rPr>
              <a:t> 4</a:t>
            </a:r>
            <a:r>
              <a:rPr lang="ru-RU" sz="3000" dirty="0">
                <a:solidFill>
                  <a:srgbClr val="002060"/>
                </a:solidFill>
                <a:latin typeface="Times New Roman"/>
                <a:ea typeface="Calibri"/>
              </a:rPr>
              <a:t>) банан</a:t>
            </a:r>
            <a:r>
              <a:rPr lang="ru-RU" sz="3000" dirty="0">
                <a:solidFill>
                  <a:srgbClr val="002060"/>
                </a:solidFill>
                <a:latin typeface="Times New Roman"/>
                <a:ea typeface="Times New Roman"/>
              </a:rPr>
              <a:t/>
            </a:r>
            <a:br>
              <a:rPr lang="ru-RU" sz="3000" dirty="0">
                <a:solidFill>
                  <a:srgbClr val="002060"/>
                </a:solidFill>
                <a:latin typeface="Times New Roman"/>
                <a:ea typeface="Times New Roman"/>
              </a:rPr>
            </a:br>
            <a:r>
              <a:rPr lang="ru-RU" sz="3000" b="1" dirty="0" smtClean="0">
                <a:solidFill>
                  <a:srgbClr val="002060"/>
                </a:solidFill>
                <a:latin typeface="Times New Roman"/>
                <a:ea typeface="Calibri"/>
              </a:rPr>
              <a:t>Какой </a:t>
            </a:r>
            <a:r>
              <a:rPr lang="ru-RU" sz="3000" b="1" dirty="0">
                <a:solidFill>
                  <a:srgbClr val="002060"/>
                </a:solidFill>
                <a:latin typeface="Times New Roman"/>
                <a:ea typeface="Calibri"/>
              </a:rPr>
              <a:t>витамин помогает реже </a:t>
            </a:r>
            <a:r>
              <a:rPr lang="ru-RU" sz="3000" b="1" dirty="0" smtClean="0">
                <a:solidFill>
                  <a:srgbClr val="002060"/>
                </a:solidFill>
                <a:latin typeface="Times New Roman"/>
                <a:ea typeface="Calibri"/>
              </a:rPr>
              <a:t>простужаться?</a:t>
            </a:r>
            <a:r>
              <a:rPr lang="ru-RU" sz="3000" dirty="0" smtClean="0">
                <a:solidFill>
                  <a:srgbClr val="002060"/>
                </a:solidFill>
                <a:latin typeface="Times New Roman"/>
                <a:ea typeface="Times New Roman"/>
              </a:rPr>
              <a:t/>
            </a:r>
            <a:br>
              <a:rPr lang="ru-RU" sz="3000" dirty="0" smtClean="0">
                <a:solidFill>
                  <a:srgbClr val="002060"/>
                </a:solidFill>
                <a:latin typeface="Times New Roman"/>
                <a:ea typeface="Times New Roman"/>
              </a:rPr>
            </a:br>
            <a:r>
              <a:rPr lang="ru-RU" sz="3000" dirty="0" smtClean="0">
                <a:solidFill>
                  <a:srgbClr val="002060"/>
                </a:solidFill>
                <a:latin typeface="Times New Roman"/>
                <a:ea typeface="Calibri"/>
              </a:rPr>
              <a:t>1</a:t>
            </a:r>
            <a:r>
              <a:rPr lang="ru-RU" sz="3000" dirty="0">
                <a:solidFill>
                  <a:srgbClr val="002060"/>
                </a:solidFill>
                <a:latin typeface="Times New Roman"/>
                <a:ea typeface="Calibri"/>
              </a:rPr>
              <a:t>) витамин С  </a:t>
            </a:r>
            <a:r>
              <a:rPr lang="ru-RU" sz="3000" dirty="0" smtClean="0">
                <a:solidFill>
                  <a:srgbClr val="002060"/>
                </a:solidFill>
                <a:latin typeface="Times New Roman"/>
                <a:ea typeface="Calibri"/>
              </a:rPr>
              <a:t>  2</a:t>
            </a:r>
            <a:r>
              <a:rPr lang="ru-RU" sz="3000" dirty="0">
                <a:solidFill>
                  <a:srgbClr val="002060"/>
                </a:solidFill>
                <a:latin typeface="Times New Roman"/>
                <a:ea typeface="Calibri"/>
              </a:rPr>
              <a:t>) витамин А </a:t>
            </a:r>
            <a:r>
              <a:rPr lang="ru-RU" sz="3000" dirty="0" smtClean="0">
                <a:solidFill>
                  <a:srgbClr val="002060"/>
                </a:solidFill>
                <a:latin typeface="Times New Roman"/>
                <a:ea typeface="Calibri"/>
              </a:rPr>
              <a:t>   3</a:t>
            </a:r>
            <a:r>
              <a:rPr lang="ru-RU" sz="3000" dirty="0">
                <a:solidFill>
                  <a:srgbClr val="002060"/>
                </a:solidFill>
                <a:latin typeface="Times New Roman"/>
                <a:ea typeface="Calibri"/>
              </a:rPr>
              <a:t>) витамин </a:t>
            </a:r>
            <a:r>
              <a:rPr lang="ru-RU" sz="3000" dirty="0" smtClean="0">
                <a:solidFill>
                  <a:srgbClr val="002060"/>
                </a:solidFill>
                <a:latin typeface="Times New Roman"/>
                <a:ea typeface="Calibri"/>
              </a:rPr>
              <a:t>В</a:t>
            </a:r>
            <a:r>
              <a:rPr lang="ru-RU" sz="3000" dirty="0">
                <a:solidFill>
                  <a:srgbClr val="002060"/>
                </a:solidFill>
                <a:latin typeface="Times New Roman"/>
                <a:ea typeface="Times New Roman"/>
              </a:rPr>
              <a:t/>
            </a:r>
            <a:br>
              <a:rPr lang="ru-RU" sz="3000" dirty="0">
                <a:solidFill>
                  <a:srgbClr val="002060"/>
                </a:solidFill>
                <a:latin typeface="Times New Roman"/>
                <a:ea typeface="Times New Roman"/>
              </a:rPr>
            </a:br>
            <a:r>
              <a:rPr lang="ru-RU" sz="3000" b="1" dirty="0" smtClean="0">
                <a:solidFill>
                  <a:srgbClr val="002060"/>
                </a:solidFill>
                <a:latin typeface="Times New Roman"/>
                <a:ea typeface="Calibri"/>
              </a:rPr>
              <a:t>Какие </a:t>
            </a:r>
            <a:r>
              <a:rPr lang="ru-RU" sz="3000" b="1" dirty="0">
                <a:solidFill>
                  <a:srgbClr val="002060"/>
                </a:solidFill>
                <a:latin typeface="Times New Roman"/>
                <a:ea typeface="Calibri"/>
              </a:rPr>
              <a:t>высказывания верны?</a:t>
            </a:r>
            <a:r>
              <a:rPr lang="ru-RU" sz="3000" dirty="0">
                <a:solidFill>
                  <a:srgbClr val="002060"/>
                </a:solidFill>
                <a:latin typeface="Times New Roman"/>
                <a:ea typeface="Times New Roman"/>
              </a:rPr>
              <a:t/>
            </a:r>
            <a:br>
              <a:rPr lang="ru-RU" sz="3000" dirty="0">
                <a:solidFill>
                  <a:srgbClr val="002060"/>
                </a:solidFill>
                <a:latin typeface="Times New Roman"/>
                <a:ea typeface="Times New Roman"/>
              </a:rPr>
            </a:br>
            <a:r>
              <a:rPr lang="ru-RU" sz="3000" dirty="0">
                <a:solidFill>
                  <a:srgbClr val="002060"/>
                </a:solidFill>
                <a:latin typeface="Times New Roman"/>
                <a:ea typeface="Calibri"/>
              </a:rPr>
              <a:t>1) Без витаминов человек болеет.               </a:t>
            </a:r>
            <a:br>
              <a:rPr lang="ru-RU" sz="3000" dirty="0">
                <a:solidFill>
                  <a:srgbClr val="002060"/>
                </a:solidFill>
                <a:latin typeface="Times New Roman"/>
                <a:ea typeface="Calibri"/>
              </a:rPr>
            </a:br>
            <a:r>
              <a:rPr lang="ru-RU" sz="3000" dirty="0">
                <a:solidFill>
                  <a:srgbClr val="002060"/>
                </a:solidFill>
                <a:latin typeface="Times New Roman"/>
                <a:ea typeface="Calibri"/>
              </a:rPr>
              <a:t>2) Витамины нужно есть каждый день.</a:t>
            </a:r>
            <a:r>
              <a:rPr lang="ru-RU" sz="3000" dirty="0">
                <a:solidFill>
                  <a:srgbClr val="002060"/>
                </a:solidFill>
                <a:latin typeface="Times New Roman"/>
                <a:ea typeface="Times New Roman"/>
              </a:rPr>
              <a:t/>
            </a:r>
            <a:br>
              <a:rPr lang="ru-RU" sz="3000" dirty="0">
                <a:solidFill>
                  <a:srgbClr val="002060"/>
                </a:solidFill>
                <a:latin typeface="Times New Roman"/>
                <a:ea typeface="Times New Roman"/>
              </a:rPr>
            </a:br>
            <a:r>
              <a:rPr lang="ru-RU" sz="3000" dirty="0">
                <a:solidFill>
                  <a:srgbClr val="002060"/>
                </a:solidFill>
                <a:latin typeface="Times New Roman"/>
                <a:ea typeface="Calibri"/>
              </a:rPr>
              <a:t>3) В чесноке нет витаминов.                  </a:t>
            </a:r>
            <a:br>
              <a:rPr lang="ru-RU" sz="3000" dirty="0">
                <a:solidFill>
                  <a:srgbClr val="002060"/>
                </a:solidFill>
                <a:latin typeface="Times New Roman"/>
                <a:ea typeface="Calibri"/>
              </a:rPr>
            </a:br>
            <a:r>
              <a:rPr lang="ru-RU" sz="3000" dirty="0">
                <a:solidFill>
                  <a:srgbClr val="002060"/>
                </a:solidFill>
                <a:latin typeface="Times New Roman"/>
                <a:ea typeface="Calibri"/>
              </a:rPr>
              <a:t>4) Овощи и фрукты надо мыть перед едой.</a:t>
            </a:r>
            <a:r>
              <a:rPr lang="ru-RU" sz="3000" dirty="0">
                <a:solidFill>
                  <a:srgbClr val="002060"/>
                </a:solidFill>
                <a:latin typeface="Times New Roman"/>
                <a:ea typeface="Times New Roman"/>
              </a:rPr>
              <a:t/>
            </a:r>
            <a:br>
              <a:rPr lang="ru-RU" sz="3000" dirty="0">
                <a:solidFill>
                  <a:srgbClr val="002060"/>
                </a:solidFill>
                <a:latin typeface="Times New Roman"/>
                <a:ea typeface="Times New Roman"/>
              </a:rPr>
            </a:br>
            <a:r>
              <a:rPr lang="ru-RU" sz="2800" b="1" dirty="0" smtClean="0">
                <a:solidFill>
                  <a:srgbClr val="002060"/>
                </a:solidFill>
                <a:latin typeface="Times New Roman"/>
                <a:ea typeface="Calibri"/>
              </a:rPr>
              <a:t>В </a:t>
            </a:r>
            <a:r>
              <a:rPr lang="ru-RU" sz="2800" b="1" dirty="0">
                <a:solidFill>
                  <a:srgbClr val="002060"/>
                </a:solidFill>
                <a:latin typeface="Times New Roman"/>
                <a:ea typeface="Calibri"/>
              </a:rPr>
              <a:t>каких фруктах и овощах содержится витамин С?</a:t>
            </a:r>
            <a:r>
              <a:rPr lang="ru-RU" sz="2800" dirty="0">
                <a:solidFill>
                  <a:srgbClr val="002060"/>
                </a:solidFill>
                <a:latin typeface="Times New Roman"/>
                <a:ea typeface="Times New Roman"/>
              </a:rPr>
              <a:t/>
            </a:r>
            <a:br>
              <a:rPr lang="ru-RU" sz="2800" dirty="0">
                <a:solidFill>
                  <a:srgbClr val="002060"/>
                </a:solidFill>
                <a:latin typeface="Times New Roman"/>
                <a:ea typeface="Times New Roman"/>
              </a:rPr>
            </a:br>
            <a:r>
              <a:rPr lang="ru-RU" sz="3000" dirty="0">
                <a:solidFill>
                  <a:srgbClr val="002060"/>
                </a:solidFill>
                <a:latin typeface="Times New Roman"/>
                <a:ea typeface="Times New Roman"/>
              </a:rPr>
              <a:t>1) в луке     </a:t>
            </a:r>
            <a:r>
              <a:rPr lang="ru-RU" sz="3000" dirty="0" smtClean="0">
                <a:solidFill>
                  <a:srgbClr val="002060"/>
                </a:solidFill>
                <a:latin typeface="Times New Roman"/>
                <a:ea typeface="Times New Roman"/>
              </a:rPr>
              <a:t>2</a:t>
            </a:r>
            <a:r>
              <a:rPr lang="ru-RU" sz="3000" dirty="0">
                <a:solidFill>
                  <a:srgbClr val="002060"/>
                </a:solidFill>
                <a:latin typeface="Times New Roman"/>
                <a:ea typeface="Times New Roman"/>
              </a:rPr>
              <a:t>) в </a:t>
            </a:r>
            <a:r>
              <a:rPr lang="ru-RU" sz="3000" dirty="0" smtClean="0">
                <a:solidFill>
                  <a:srgbClr val="002060"/>
                </a:solidFill>
                <a:latin typeface="Times New Roman"/>
                <a:ea typeface="Times New Roman"/>
              </a:rPr>
              <a:t>лимоне    3</a:t>
            </a:r>
            <a:r>
              <a:rPr lang="ru-RU" sz="3000" dirty="0">
                <a:solidFill>
                  <a:srgbClr val="002060"/>
                </a:solidFill>
                <a:latin typeface="Times New Roman"/>
                <a:ea typeface="Times New Roman"/>
              </a:rPr>
              <a:t>) в репе        </a:t>
            </a:r>
            <a:r>
              <a:rPr lang="ru-RU" sz="3000" dirty="0" smtClean="0">
                <a:solidFill>
                  <a:srgbClr val="002060"/>
                </a:solidFill>
                <a:latin typeface="Times New Roman"/>
                <a:ea typeface="Times New Roman"/>
              </a:rPr>
              <a:t>4</a:t>
            </a:r>
            <a:r>
              <a:rPr lang="ru-RU" sz="3000" dirty="0">
                <a:solidFill>
                  <a:srgbClr val="002060"/>
                </a:solidFill>
                <a:latin typeface="Times New Roman"/>
                <a:ea typeface="Times New Roman"/>
              </a:rPr>
              <a:t>) в смородине</a:t>
            </a:r>
            <a:endParaRPr lang="ru-RU" sz="3000" dirty="0">
              <a:solidFill>
                <a:srgbClr val="002060"/>
              </a:solidFill>
            </a:endParaRPr>
          </a:p>
        </p:txBody>
      </p:sp>
    </p:spTree>
    <p:extLst>
      <p:ext uri="{BB962C8B-B14F-4D97-AF65-F5344CB8AC3E}">
        <p14:creationId xmlns:p14="http://schemas.microsoft.com/office/powerpoint/2010/main" val="1033835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22" name="Picture 2" descr="https://proprikol.ru/wp-content/uploads/2019/08/kartinki-budte-zdorovy-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9698" name="Picture 2" descr="http://900igr.net/up/datas/103334/002.jpg"/>
          <p:cNvPicPr>
            <a:picLocks noChangeAspect="1" noChangeArrowheads="1"/>
          </p:cNvPicPr>
          <p:nvPr/>
        </p:nvPicPr>
        <p:blipFill>
          <a:blip r:embed="rId2" cstate="print"/>
          <a:srcRect/>
          <a:stretch>
            <a:fillRect/>
          </a:stretch>
        </p:blipFill>
        <p:spPr bwMode="auto">
          <a:xfrm>
            <a:off x="0" y="0"/>
            <a:ext cx="9144000" cy="6858001"/>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260648"/>
            <a:ext cx="8666374" cy="1584176"/>
          </a:xfrm>
        </p:spPr>
        <p:txBody>
          <a:bodyPr>
            <a:normAutofit/>
          </a:bodyPr>
          <a:lstStyle/>
          <a:p>
            <a:r>
              <a:rPr lang="ru-RU" kern="10" dirty="0">
                <a:ln w="9525">
                  <a:round/>
                  <a:headEnd/>
                  <a:tailEnd/>
                </a:ln>
                <a:gradFill rotWithShape="1">
                  <a:gsLst>
                    <a:gs pos="0">
                      <a:srgbClr val="FFE701"/>
                    </a:gs>
                    <a:gs pos="100000">
                      <a:srgbClr val="FE3E02"/>
                    </a:gs>
                  </a:gsLst>
                  <a:lin ang="5400000" scaled="1"/>
                </a:gradFill>
                <a:effectLst>
                  <a:outerShdw blurRad="38100" dist="38100" dir="2700000" algn="tl">
                    <a:srgbClr val="000000">
                      <a:alpha val="43137"/>
                    </a:srgbClr>
                  </a:outerShdw>
                </a:effectLst>
                <a:latin typeface="Arial Black" pitchFamily="34" charset="0"/>
              </a:rPr>
              <a:t>Почему нужно есть </a:t>
            </a:r>
            <a:br>
              <a:rPr lang="ru-RU" kern="10" dirty="0">
                <a:ln w="9525">
                  <a:round/>
                  <a:headEnd/>
                  <a:tailEnd/>
                </a:ln>
                <a:gradFill rotWithShape="1">
                  <a:gsLst>
                    <a:gs pos="0">
                      <a:srgbClr val="FFE701"/>
                    </a:gs>
                    <a:gs pos="100000">
                      <a:srgbClr val="FE3E02"/>
                    </a:gs>
                  </a:gsLst>
                  <a:lin ang="5400000" scaled="1"/>
                </a:gradFill>
                <a:effectLst>
                  <a:outerShdw blurRad="38100" dist="38100" dir="2700000" algn="tl">
                    <a:srgbClr val="000000">
                      <a:alpha val="43137"/>
                    </a:srgbClr>
                  </a:outerShdw>
                </a:effectLst>
                <a:latin typeface="Arial Black" pitchFamily="34" charset="0"/>
              </a:rPr>
            </a:br>
            <a:r>
              <a:rPr lang="ru-RU" kern="10" dirty="0">
                <a:ln w="9525">
                  <a:round/>
                  <a:headEnd/>
                  <a:tailEnd/>
                </a:ln>
                <a:gradFill rotWithShape="1">
                  <a:gsLst>
                    <a:gs pos="0">
                      <a:srgbClr val="FFE701"/>
                    </a:gs>
                    <a:gs pos="100000">
                      <a:srgbClr val="FE3E02"/>
                    </a:gs>
                  </a:gsLst>
                  <a:lin ang="5400000" scaled="1"/>
                </a:gradFill>
                <a:effectLst>
                  <a:outerShdw blurRad="38100" dist="38100" dir="2700000" algn="tl">
                    <a:srgbClr val="000000">
                      <a:alpha val="43137"/>
                    </a:srgbClr>
                  </a:outerShdw>
                </a:effectLst>
                <a:latin typeface="Arial Black" pitchFamily="34" charset="0"/>
              </a:rPr>
              <a:t>много овощей и фруктов?</a:t>
            </a:r>
            <a:endParaRPr lang="ru-RU" dirty="0"/>
          </a:p>
        </p:txBody>
      </p:sp>
      <p:pic>
        <p:nvPicPr>
          <p:cNvPr id="4" name="Picture 13" descr="МНОГО СМЕХ"/>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869653">
            <a:off x="703027" y="2399415"/>
            <a:ext cx="7994958" cy="3660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0987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Autofit/>
          </a:bodyPr>
          <a:lstStyle/>
          <a:p>
            <a:pPr lvl="0" fontAlgn="base">
              <a:spcAft>
                <a:spcPct val="0"/>
              </a:spcAft>
            </a:pPr>
            <a:r>
              <a:rPr kumimoji="0" lang="ru-RU" b="0" i="0" u="none" strike="noStrike" kern="10" cap="none" spc="0" normalizeH="0" baseline="0" noProof="0" dirty="0" smtClean="0">
                <a:ln>
                  <a:noFill/>
                </a:ln>
                <a:solidFill>
                  <a:srgbClr val="66FF33"/>
                </a:solidFill>
                <a:effectLst>
                  <a:outerShdw dist="45791" dir="2021404" algn="ctr" rotWithShape="0">
                    <a:srgbClr val="B2B2B2">
                      <a:alpha val="80000"/>
                    </a:srgbClr>
                  </a:outerShdw>
                </a:effectLst>
                <a:uLnTx/>
                <a:uFillTx/>
                <a:latin typeface="Arial Black" pitchFamily="34" charset="0"/>
                <a:ea typeface="+mn-ea"/>
                <a:cs typeface="Times New Roman"/>
              </a:rPr>
              <a:t>Страна  Овощей</a:t>
            </a:r>
            <a:endParaRPr lang="ru-RU" dirty="0">
              <a:solidFill>
                <a:srgbClr val="66FF33"/>
              </a:solidFill>
              <a:latin typeface="Arial Black" pitchFamily="34" charset="0"/>
            </a:endParaRPr>
          </a:p>
        </p:txBody>
      </p:sp>
      <p:pic>
        <p:nvPicPr>
          <p:cNvPr id="4" name="Picture 12" descr="i?id=97107114&amp;tov=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3099451"/>
            <a:ext cx="2880320" cy="14292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i?id=74248750&amp;tov=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4900326"/>
            <a:ext cx="2532732" cy="175935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4" descr="i?id=48674500&amp;tov=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536" y="1127632"/>
            <a:ext cx="2532732" cy="183394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2" descr="i?id=5721618&amp;tov=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12160" y="1127633"/>
            <a:ext cx="2736304" cy="183394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4" descr="i?id=42473521&amp;tov=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31839" y="1165535"/>
            <a:ext cx="2736304" cy="182897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i?id=84408686&amp;tov=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2912" y="3057351"/>
            <a:ext cx="2532732" cy="167912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1" descr="i?id=35326740&amp;tov=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5400000">
            <a:off x="6346698" y="4257920"/>
            <a:ext cx="1923211" cy="288032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563888" y="3429000"/>
            <a:ext cx="1872208" cy="2942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4166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linds(horizontal)">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Autofit/>
          </a:bodyPr>
          <a:lstStyle/>
          <a:p>
            <a:r>
              <a:rPr lang="ru-RU" kern="10" dirty="0">
                <a:solidFill>
                  <a:srgbClr val="FF0000"/>
                </a:solidFill>
                <a:effectLst>
                  <a:outerShdw dist="45791" dir="2021404" algn="ctr" rotWithShape="0">
                    <a:srgbClr val="B2B2B2">
                      <a:alpha val="80000"/>
                    </a:srgbClr>
                  </a:outerShdw>
                </a:effectLst>
                <a:latin typeface="Arial Black" pitchFamily="34" charset="0"/>
                <a:cs typeface="Times New Roman"/>
              </a:rPr>
              <a:t>Страна  </a:t>
            </a:r>
            <a:r>
              <a:rPr lang="ru-RU" kern="10" dirty="0" smtClean="0">
                <a:solidFill>
                  <a:srgbClr val="FF0000"/>
                </a:solidFill>
                <a:effectLst>
                  <a:outerShdw dist="45791" dir="2021404" algn="ctr" rotWithShape="0">
                    <a:srgbClr val="B2B2B2">
                      <a:alpha val="80000"/>
                    </a:srgbClr>
                  </a:outerShdw>
                </a:effectLst>
                <a:latin typeface="Arial Black" pitchFamily="34" charset="0"/>
                <a:cs typeface="Times New Roman"/>
              </a:rPr>
              <a:t>Фруктов</a:t>
            </a:r>
            <a:endParaRPr lang="ru-RU" dirty="0">
              <a:solidFill>
                <a:srgbClr val="FF0000"/>
              </a:solidFill>
            </a:endParaRPr>
          </a:p>
        </p:txBody>
      </p:sp>
      <p:pic>
        <p:nvPicPr>
          <p:cNvPr id="4" name="Picture 9" descr="i?id=68542055&amp;tov=0"/>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933059" y="1153366"/>
            <a:ext cx="2088232" cy="23476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5" descr="i?id=52667025&amp;tov=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8998" y="4365105"/>
            <a:ext cx="2083966" cy="220710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7" descr="i?id=87694856&amp;tov=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6852" y="3907918"/>
            <a:ext cx="2019718" cy="266429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4" descr="i?id=60949474&amp;tov=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39753" y="4365105"/>
            <a:ext cx="2160239" cy="220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4" descr="i?id=70847715&amp;tov=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0347" y="1153366"/>
            <a:ext cx="2016223" cy="224303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6" descr="Картинка 11 из 11833">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08998" y="1153366"/>
            <a:ext cx="2083966" cy="3042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39752" y="1153366"/>
            <a:ext cx="2160240" cy="3042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04680" y="3907918"/>
            <a:ext cx="2159808" cy="2664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9843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576" y="274638"/>
            <a:ext cx="10297144" cy="850106"/>
          </a:xfrm>
        </p:spPr>
        <p:txBody>
          <a:bodyPr>
            <a:noAutofit/>
          </a:bodyPr>
          <a:lstStyle/>
          <a:p>
            <a:r>
              <a:rPr lang="ru-RU" sz="4000" dirty="0" smtClean="0">
                <a:solidFill>
                  <a:schemeClr val="hlink"/>
                </a:solidFill>
                <a:effectLst>
                  <a:outerShdw blurRad="38100" dist="38100" dir="2700000" algn="tl">
                    <a:srgbClr val="000000">
                      <a:alpha val="43137"/>
                    </a:srgbClr>
                  </a:outerShdw>
                </a:effectLst>
                <a:latin typeface="Arial Black" pitchFamily="34" charset="0"/>
              </a:rPr>
              <a:t>Как отличить овощи и фрукты?</a:t>
            </a:r>
            <a:endParaRPr lang="ru-RU" sz="4000" dirty="0">
              <a:effectLst>
                <a:outerShdw blurRad="38100" dist="38100" dir="2700000" algn="tl">
                  <a:srgbClr val="000000">
                    <a:alpha val="43137"/>
                  </a:srgbClr>
                </a:outerShdw>
              </a:effectLst>
              <a:latin typeface="Arial Black" pitchFamily="34" charset="0"/>
            </a:endParaRPr>
          </a:p>
        </p:txBody>
      </p:sp>
      <p:sp>
        <p:nvSpPr>
          <p:cNvPr id="3" name="Объект 2"/>
          <p:cNvSpPr>
            <a:spLocks noGrp="1"/>
          </p:cNvSpPr>
          <p:nvPr>
            <p:ph idx="1"/>
          </p:nvPr>
        </p:nvSpPr>
        <p:spPr>
          <a:xfrm>
            <a:off x="179512" y="1052736"/>
            <a:ext cx="8856984" cy="5472608"/>
          </a:xfrm>
        </p:spPr>
        <p:txBody>
          <a:bodyPr/>
          <a:lstStyle/>
          <a:p>
            <a:pPr marL="0" indent="0">
              <a:spcBef>
                <a:spcPts val="0"/>
              </a:spcBef>
              <a:buNone/>
            </a:pPr>
            <a:r>
              <a:rPr lang="ru-RU" sz="2800" dirty="0" smtClean="0">
                <a:solidFill>
                  <a:schemeClr val="hlink"/>
                </a:solidFill>
                <a:effectLst>
                  <a:outerShdw blurRad="38100" dist="38100" dir="2700000" algn="tl">
                    <a:srgbClr val="000000">
                      <a:alpha val="43137"/>
                    </a:srgbClr>
                  </a:outerShdw>
                </a:effectLst>
                <a:latin typeface="Arial Black" pitchFamily="34" charset="0"/>
              </a:rPr>
              <a:t>      </a:t>
            </a:r>
            <a:r>
              <a:rPr lang="ru-RU" sz="4000" dirty="0" smtClean="0">
                <a:solidFill>
                  <a:srgbClr val="66FF33"/>
                </a:solidFill>
                <a:effectLst>
                  <a:outerShdw blurRad="38100" dist="38100" dir="2700000" algn="tl">
                    <a:srgbClr val="000000">
                      <a:alpha val="43137"/>
                    </a:srgbClr>
                  </a:outerShdw>
                </a:effectLst>
                <a:latin typeface="Arial Black" pitchFamily="34" charset="0"/>
              </a:rPr>
              <a:t>Овощи   </a:t>
            </a:r>
            <a:r>
              <a:rPr lang="ru-RU" sz="4000" dirty="0" smtClean="0">
                <a:solidFill>
                  <a:schemeClr val="hlink"/>
                </a:solidFill>
                <a:effectLst>
                  <a:outerShdw blurRad="38100" dist="38100" dir="2700000" algn="tl">
                    <a:srgbClr val="000000">
                      <a:alpha val="43137"/>
                    </a:srgbClr>
                  </a:outerShdw>
                </a:effectLst>
                <a:latin typeface="Arial Black" pitchFamily="34" charset="0"/>
              </a:rPr>
              <a:t> </a:t>
            </a:r>
            <a:r>
              <a:rPr lang="ru-RU" sz="2800" dirty="0" smtClean="0">
                <a:solidFill>
                  <a:schemeClr val="hlink"/>
                </a:solidFill>
                <a:effectLst>
                  <a:outerShdw blurRad="38100" dist="38100" dir="2700000" algn="tl">
                    <a:srgbClr val="000000">
                      <a:alpha val="43137"/>
                    </a:srgbClr>
                  </a:outerShdw>
                </a:effectLst>
                <a:latin typeface="Arial Black" pitchFamily="34" charset="0"/>
              </a:rPr>
              <a:t>                </a:t>
            </a:r>
            <a:r>
              <a:rPr lang="ru-RU" sz="4000" dirty="0" smtClean="0">
                <a:solidFill>
                  <a:srgbClr val="FF0000"/>
                </a:solidFill>
                <a:effectLst>
                  <a:outerShdw blurRad="38100" dist="38100" dir="2700000" algn="tl">
                    <a:srgbClr val="000000">
                      <a:alpha val="43137"/>
                    </a:srgbClr>
                  </a:outerShdw>
                </a:effectLst>
                <a:latin typeface="Arial Black" pitchFamily="34" charset="0"/>
              </a:rPr>
              <a:t>Фрукты </a:t>
            </a:r>
            <a:r>
              <a:rPr lang="ru-RU" sz="4000" dirty="0" smtClean="0">
                <a:latin typeface="Arial" charset="0"/>
              </a:rPr>
              <a:t> </a:t>
            </a:r>
            <a:endParaRPr lang="ru-RU" sz="4000" dirty="0">
              <a:effectLst>
                <a:outerShdw blurRad="38100" dist="38100" dir="2700000" algn="tl">
                  <a:srgbClr val="000000">
                    <a:alpha val="43137"/>
                  </a:srgbClr>
                </a:outerShdw>
              </a:effectLst>
              <a:latin typeface="Arial Black" pitchFamily="34" charset="0"/>
            </a:endParaRPr>
          </a:p>
          <a:p>
            <a:pPr marL="0" indent="0">
              <a:spcBef>
                <a:spcPts val="0"/>
              </a:spcBef>
              <a:buNone/>
            </a:pPr>
            <a:r>
              <a:rPr lang="ru-RU" dirty="0" smtClean="0">
                <a:effectLst>
                  <a:outerShdw blurRad="38100" dist="38100" dir="2700000" algn="tl">
                    <a:srgbClr val="000000">
                      <a:alpha val="43137"/>
                    </a:srgbClr>
                  </a:outerShdw>
                </a:effectLst>
              </a:rPr>
              <a:t>Несладкие                         Сладкие, кисло – сладкие</a:t>
            </a:r>
          </a:p>
          <a:p>
            <a:pPr marL="0" indent="0">
              <a:spcBef>
                <a:spcPts val="0"/>
              </a:spcBef>
              <a:buNone/>
            </a:pPr>
            <a:r>
              <a:rPr lang="ru-RU" dirty="0" smtClean="0">
                <a:effectLst>
                  <a:outerShdw blurRad="38100" dist="38100" dir="2700000" algn="tl">
                    <a:srgbClr val="000000">
                      <a:alpha val="43137"/>
                    </a:srgbClr>
                  </a:outerShdw>
                </a:effectLst>
              </a:rPr>
              <a:t>Растут в огороде               Растут в саду</a:t>
            </a:r>
          </a:p>
          <a:p>
            <a:pPr marL="0" indent="0">
              <a:spcBef>
                <a:spcPts val="0"/>
              </a:spcBef>
              <a:buNone/>
            </a:pPr>
            <a:r>
              <a:rPr lang="ru-RU" dirty="0" smtClean="0">
                <a:effectLst>
                  <a:outerShdw blurRad="38100" dist="38100" dir="2700000" algn="tl">
                    <a:srgbClr val="000000">
                      <a:alpha val="43137"/>
                    </a:srgbClr>
                  </a:outerShdw>
                </a:effectLst>
              </a:rPr>
              <a:t>Много витаминов            Много витаминов</a:t>
            </a:r>
          </a:p>
          <a:p>
            <a:pPr marL="0" indent="0">
              <a:spcBef>
                <a:spcPts val="0"/>
              </a:spcBef>
              <a:buNone/>
            </a:pPr>
            <a:r>
              <a:rPr lang="ru-RU" sz="2800" dirty="0" smtClean="0">
                <a:effectLst>
                  <a:outerShdw blurRad="38100" dist="38100" dir="2700000" algn="tl">
                    <a:srgbClr val="000000">
                      <a:alpha val="43137"/>
                    </a:srgbClr>
                  </a:outerShdw>
                </a:effectLst>
                <a:latin typeface="Arial Black" pitchFamily="34" charset="0"/>
              </a:rPr>
              <a:t> </a:t>
            </a:r>
          </a:p>
          <a:p>
            <a:pPr marL="0" indent="0">
              <a:buNone/>
            </a:pPr>
            <a:endParaRPr lang="ru-RU" dirty="0"/>
          </a:p>
        </p:txBody>
      </p:sp>
      <p:pic>
        <p:nvPicPr>
          <p:cNvPr id="7" name="Picture 13" descr="Картинка 39 из 15485">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3244334"/>
            <a:ext cx="4032448" cy="3209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Прямоугольник 7"/>
          <p:cNvSpPr/>
          <p:nvPr/>
        </p:nvSpPr>
        <p:spPr>
          <a:xfrm>
            <a:off x="4479634" y="3244334"/>
            <a:ext cx="184731" cy="369332"/>
          </a:xfrm>
          <a:prstGeom prst="rect">
            <a:avLst/>
          </a:prstGeom>
        </p:spPr>
        <p:txBody>
          <a:bodyPr wrap="none">
            <a:spAutoFit/>
          </a:bodyPr>
          <a:lstStyle/>
          <a:p>
            <a:pPr algn="ctr"/>
            <a:endParaRPr lang="ru-RU" dirty="0">
              <a:latin typeface="Arial" charset="0"/>
            </a:endParaRPr>
          </a:p>
        </p:txBody>
      </p:sp>
      <p:pic>
        <p:nvPicPr>
          <p:cNvPr id="9" name="Picture 11" descr="Картинка 231 из 169536">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1999" y="3244334"/>
            <a:ext cx="4257675" cy="3209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20556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6" descr="Рисунок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7904" y="260350"/>
            <a:ext cx="4824536" cy="216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descr="i?id=52867178&amp;tov=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842" y="836798"/>
            <a:ext cx="2951163" cy="24475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КАПУСТА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842" y="3864624"/>
            <a:ext cx="2879725" cy="258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МОРКОВКА"/>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53138" y="2060575"/>
            <a:ext cx="2911475"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ПОМИДОРЫ"/>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53139" y="4525620"/>
            <a:ext cx="2911474" cy="1927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5" descr="витаминА"/>
          <p:cNvPicPr>
            <a:picLocks noGrp="1" noChangeAspect="1" noChangeArrowheads="1"/>
          </p:cNvPicPr>
          <p:nvPr>
            <p:ph sz="half" idx="1"/>
          </p:nvPr>
        </p:nvPicPr>
        <p:blipFill>
          <a:blip r:embed="rId7" cstate="print"/>
          <a:srcRect/>
          <a:stretch>
            <a:fillRect/>
          </a:stretch>
        </p:blipFill>
        <p:spPr>
          <a:xfrm>
            <a:off x="3312349" y="2564904"/>
            <a:ext cx="2751837" cy="3519736"/>
          </a:xfrm>
          <a:noFill/>
        </p:spPr>
      </p:pic>
    </p:spTree>
    <p:extLst>
      <p:ext uri="{BB962C8B-B14F-4D97-AF65-F5344CB8AC3E}">
        <p14:creationId xmlns:p14="http://schemas.microsoft.com/office/powerpoint/2010/main" val="259687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diamond(in)">
                                      <p:cBhvr>
                                        <p:cTn id="3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6" descr="Рисунок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225" y="341313"/>
            <a:ext cx="3160663"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4" descr="fruit_&amp;_vegetables6[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2" y="476672"/>
            <a:ext cx="2447925"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i?id=63133722&amp;tov=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7763" y="3860800"/>
            <a:ext cx="2663825" cy="24447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2" descr="Картинка 55 из 3698">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59832" y="4076700"/>
            <a:ext cx="2809156"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descr="Картинка 17 из 5243">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3225" y="3501008"/>
            <a:ext cx="2249487" cy="2804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витаминВ"/>
          <p:cNvPicPr>
            <a:picLocks noGrp="1" noChangeAspect="1" noChangeArrowheads="1"/>
          </p:cNvPicPr>
          <p:nvPr>
            <p:ph sz="half" idx="4294967295"/>
          </p:nvPr>
        </p:nvPicPr>
        <p:blipFill>
          <a:blip r:embed="rId9" cstate="print"/>
          <a:srcRect/>
          <a:stretch>
            <a:fillRect/>
          </a:stretch>
        </p:blipFill>
        <p:spPr>
          <a:xfrm>
            <a:off x="3529215" y="341312"/>
            <a:ext cx="2698547" cy="3519487"/>
          </a:xfrm>
          <a:prstGeom prst="rect">
            <a:avLst/>
          </a:prstGeom>
          <a:noFill/>
        </p:spPr>
      </p:pic>
    </p:spTree>
    <p:extLst>
      <p:ext uri="{BB962C8B-B14F-4D97-AF65-F5344CB8AC3E}">
        <p14:creationId xmlns:p14="http://schemas.microsoft.com/office/powerpoint/2010/main" val="382157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diamond(in)">
                                      <p:cBhvr>
                                        <p:cTn id="3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Рисунок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3968" y="3537012"/>
            <a:ext cx="3960440" cy="3132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витаминС"/>
          <p:cNvPicPr>
            <a:picLocks noGrp="1" noChangeAspect="1" noChangeArrowheads="1"/>
          </p:cNvPicPr>
          <p:nvPr>
            <p:ph sz="half" idx="1"/>
          </p:nvPr>
        </p:nvPicPr>
        <p:blipFill>
          <a:blip r:embed="rId3" cstate="print"/>
          <a:srcRect/>
          <a:stretch>
            <a:fillRect/>
          </a:stretch>
        </p:blipFill>
        <p:spPr>
          <a:xfrm>
            <a:off x="3563640" y="260648"/>
            <a:ext cx="2808560" cy="3276364"/>
          </a:xfrm>
          <a:noFill/>
        </p:spPr>
      </p:pic>
      <p:pic>
        <p:nvPicPr>
          <p:cNvPr id="7" name="Picture 27" descr="i?id=70847715&amp;tov=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8224" y="476672"/>
            <a:ext cx="2304256" cy="2523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9" descr="Картинка 6 из 121928">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7288" y="332656"/>
            <a:ext cx="3096344" cy="201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3" descr="Картинка 69 из 7152">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0652" y="2564904"/>
            <a:ext cx="3097212"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5" descr="i?id=11097115&amp;tov=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7288" y="4725144"/>
            <a:ext cx="3096344" cy="1944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5911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diamond(in)">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433</TotalTime>
  <Words>117</Words>
  <Application>Microsoft Office PowerPoint</Application>
  <PresentationFormat>Экран (4:3)</PresentationFormat>
  <Paragraphs>22</Paragraphs>
  <Slides>15</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15</vt:i4>
      </vt:variant>
    </vt:vector>
  </HeadingPairs>
  <TitlesOfParts>
    <vt:vector size="21" baseType="lpstr">
      <vt:lpstr>Aparajita</vt:lpstr>
      <vt:lpstr>Arial</vt:lpstr>
      <vt:lpstr>Arial Black</vt:lpstr>
      <vt:lpstr>Calibri</vt:lpstr>
      <vt:lpstr>Times New Roman</vt:lpstr>
      <vt:lpstr>Тема Office</vt:lpstr>
      <vt:lpstr>Презентация PowerPoint</vt:lpstr>
      <vt:lpstr>Презентация PowerPoint</vt:lpstr>
      <vt:lpstr>Почему нужно есть  много овощей и фруктов?</vt:lpstr>
      <vt:lpstr>Страна  Овощей</vt:lpstr>
      <vt:lpstr>Страна  Фруктов</vt:lpstr>
      <vt:lpstr>Как отличить овощи и фрукты?</vt:lpstr>
      <vt:lpstr>Презентация PowerPoint</vt:lpstr>
      <vt:lpstr>Презентация PowerPoint</vt:lpstr>
      <vt:lpstr>Презентация PowerPoint</vt:lpstr>
      <vt:lpstr>Овощей и фруктов нужно есть как можно больше, потому что в них много витаминов и других полезных веществ.                Без витаминов человек болеет!</vt:lpstr>
      <vt:lpstr>Ребята! Не забывайте перед едой обязательно мыть овощи и фрукты! </vt:lpstr>
      <vt:lpstr>ЗАПОМНИ!</vt:lpstr>
      <vt:lpstr>Тест.  Почему нужно есть  много                овощей и фруктов? Найди лишнее слово. 1) чеснок       2) морковь     3) свёкла     4) виноград Найди лишнее слово. 1) груша        2) апельсин   3) помидор   4) лимон Какой овощ надо есть, чтобы хорошо расти? 1) картофель    2)лук           3)репу           4) морковь Какой овощ надо есть, чтобы реже болеть? 1)лук             2) капусту       3)свёклу        4) кабачок   </vt:lpstr>
      <vt:lpstr>Какие фрукты не выращивают у нас в стране? 1) яблоки    2) груши    3) бананы     4) сливы Найди название ягоды. 1) лимон     2) ананас    3) арбуз        4) банан Какой витамин помогает реже простужаться? 1) витамин С    2) витамин А    3) витамин В Какие высказывания верны? 1) Без витаминов человек болеет.                2) Витамины нужно есть каждый день. 3) В чесноке нет витаминов.                   4) Овощи и фрукты надо мыть перед едой. В каких фруктах и овощах содержится витамин С? 1) в луке     2) в лимоне    3) в репе        4) в смородине</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Почему нужно есть  много овощей и фруктов?</dc:title>
  <dc:creator>Лорочка</dc:creator>
  <cp:lastModifiedBy>User Windows</cp:lastModifiedBy>
  <cp:revision>36</cp:revision>
  <dcterms:created xsi:type="dcterms:W3CDTF">2013-03-17T11:47:55Z</dcterms:created>
  <dcterms:modified xsi:type="dcterms:W3CDTF">2021-04-09T16:11:04Z</dcterms:modified>
</cp:coreProperties>
</file>